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91" d="100"/>
          <a:sy n="91" d="100"/>
        </p:scale>
        <p:origin x="-912" y="-134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водных и экологических проблем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СО РАН, </a:t>
            </a:r>
          </a:p>
          <a:p>
            <a:pPr marL="0" lvl="0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геологии и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минералогии им. В.С.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Соболева СО 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72881" y="1633828"/>
            <a:ext cx="3439957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Ермолаева Н.И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Зарубина Е.Ю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., Страховенко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В.Д., 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Овдина Е.А.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12234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en-US" sz="1050" b="1" i="0" dirty="0" err="1">
                <a:solidFill>
                  <a:srgbClr val="163470"/>
                </a:solidFill>
              </a:rPr>
              <a:t>Strakhovenko</a:t>
            </a:r>
            <a:r>
              <a:rPr lang="en-US" sz="1050" b="1" i="0" dirty="0">
                <a:solidFill>
                  <a:srgbClr val="163470"/>
                </a:solidFill>
              </a:rPr>
              <a:t> V., </a:t>
            </a:r>
            <a:r>
              <a:rPr lang="en-US" sz="1050" b="1" i="0" dirty="0" err="1">
                <a:solidFill>
                  <a:srgbClr val="163470"/>
                </a:solidFill>
              </a:rPr>
              <a:t>Ovdina</a:t>
            </a:r>
            <a:r>
              <a:rPr lang="en-US" sz="1050" b="1" i="0" dirty="0">
                <a:solidFill>
                  <a:srgbClr val="163470"/>
                </a:solidFill>
              </a:rPr>
              <a:t> E., </a:t>
            </a:r>
            <a:r>
              <a:rPr lang="en-US" sz="1050" b="1" i="0" dirty="0" err="1">
                <a:solidFill>
                  <a:srgbClr val="163470"/>
                </a:solidFill>
              </a:rPr>
              <a:t>Malov</a:t>
            </a:r>
            <a:r>
              <a:rPr lang="en-US" sz="1050" b="1" i="0" dirty="0">
                <a:solidFill>
                  <a:srgbClr val="163470"/>
                </a:solidFill>
              </a:rPr>
              <a:t> G., </a:t>
            </a:r>
            <a:r>
              <a:rPr lang="en-US" sz="1050" b="1" i="0" dirty="0" err="1">
                <a:solidFill>
                  <a:srgbClr val="163470"/>
                </a:solidFill>
              </a:rPr>
              <a:t>Yermolaeva</a:t>
            </a:r>
            <a:r>
              <a:rPr lang="en-US" sz="1050" b="1" i="0" dirty="0">
                <a:solidFill>
                  <a:srgbClr val="163470"/>
                </a:solidFill>
              </a:rPr>
              <a:t> N.,</a:t>
            </a:r>
            <a:r>
              <a:rPr lang="en-US" sz="1050" b="1" i="0" dirty="0" err="1">
                <a:solidFill>
                  <a:srgbClr val="163470"/>
                </a:solidFill>
              </a:rPr>
              <a:t>Zarubina</a:t>
            </a:r>
            <a:r>
              <a:rPr lang="en-US" sz="1050" b="1" i="0" dirty="0">
                <a:solidFill>
                  <a:srgbClr val="163470"/>
                </a:solidFill>
              </a:rPr>
              <a:t> E. Concentration Levels and Features of the Distribution of Trace Elements in the </a:t>
            </a:r>
            <a:r>
              <a:rPr lang="en-US" sz="1050" b="1" i="0" dirty="0" err="1">
                <a:solidFill>
                  <a:srgbClr val="163470"/>
                </a:solidFill>
              </a:rPr>
              <a:t>Sapropel</a:t>
            </a:r>
            <a:r>
              <a:rPr lang="en-US" sz="1050" b="1" i="0" dirty="0">
                <a:solidFill>
                  <a:srgbClr val="163470"/>
                </a:solidFill>
              </a:rPr>
              <a:t> Deposits of Small Lakes (South of Western Siberia) // Minerals. 2021. N 11. 1210. https://doi.org/10.3390/min11111210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>
                <a:solidFill>
                  <a:srgbClr val="163470"/>
                </a:solidFill>
              </a:rPr>
              <a:t>Страховенко В.Д., Овдина Е.А., Малов Г.И., Ермолаева Н.И., Зарубина Е.Ю., Таран О.П., Болтенков В.В. Генезис органоминеральных отложений озер центральной части Барабинской низменности (юг Западной Сибири) // Геология и геофизика. 2019. Т. 60. № 9. С. 1231-1243.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Оценен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вклад озер Западной Сибири в круговорот углерода. По многолетним данным выявлено, что максимальное накопление углерода в донных осадках характерно для малых озер лесостепной зоны, отличающихся наибольшей продуктивностью всех биотических компонентов экосистемы. В этих водоемах ежегодно депонируется до 2,5 кг/м</a:t>
            </a:r>
            <a:r>
              <a:rPr lang="ru-RU" sz="1600" baseline="30000" dirty="0">
                <a:solidFill>
                  <a:srgbClr val="163470"/>
                </a:solidFill>
                <a:latin typeface="Calibri"/>
              </a:rPr>
              <a:t>2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C, что на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несколько порядков превосходит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средние удельные показатели для океана. В степной зоне наблюдается уменьшение концентраций биогенных элементов в воде, ограничивающее валовую первичную продукцию и, соответственно, накопление углерода в донных отложениях. В тайге первичную продуктивность в озерах лимитирует снижение температуры и освещенности. Подобные закономерности ранее были выявлены и для озер Северной Америки.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5729" y="1282142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Оценка вклада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озер Западной Сибири в круговорот углерода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Первичная продукция в озерах различных природных зон </a:t>
            </a:r>
            <a:r>
              <a:rPr lang="ru-RU" sz="1100" dirty="0">
                <a:solidFill>
                  <a:srgbClr val="163470"/>
                </a:solidFill>
              </a:rPr>
              <a:t>Западной </a:t>
            </a:r>
            <a:r>
              <a:rPr lang="ru-RU" sz="1100" dirty="0" smtClean="0">
                <a:solidFill>
                  <a:srgbClr val="163470"/>
                </a:solidFill>
              </a:rPr>
              <a:t>Сибири</a:t>
            </a:r>
            <a:endParaRPr lang="ru-RU" sz="1100" dirty="0">
              <a:solidFill>
                <a:srgbClr val="163470"/>
              </a:solidFill>
            </a:endParaRPr>
          </a:p>
        </p:txBody>
      </p:sp>
      <p:graphicFrame>
        <p:nvGraphicFramePr>
          <p:cNvPr id="1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119788"/>
              </p:ext>
            </p:extLst>
          </p:nvPr>
        </p:nvGraphicFramePr>
        <p:xfrm>
          <a:off x="610151" y="25068"/>
          <a:ext cx="1218192" cy="673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2163128" imgH="1210628" progId="CorelDRAW.Graphic.10">
                  <p:embed/>
                </p:oleObj>
              </mc:Choice>
              <mc:Fallback>
                <p:oleObj r:id="rId3" imgW="2163128" imgH="1210628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286" t="4724" r="4846" b="6299"/>
                      <a:stretch>
                        <a:fillRect/>
                      </a:stretch>
                    </p:blipFill>
                    <p:spPr bwMode="auto">
                      <a:xfrm>
                        <a:off x="610151" y="25068"/>
                        <a:ext cx="1218192" cy="673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610151" y="1657496"/>
            <a:ext cx="2618171" cy="1792912"/>
            <a:chOff x="3923928" y="699623"/>
            <a:chExt cx="4901232" cy="2986619"/>
          </a:xfrm>
        </p:grpSpPr>
        <p:pic>
          <p:nvPicPr>
            <p:cNvPr id="24" name="Picture 6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97" r="8724" b="9834"/>
            <a:stretch/>
          </p:blipFill>
          <p:spPr bwMode="auto">
            <a:xfrm>
              <a:off x="4253160" y="699623"/>
              <a:ext cx="4572000" cy="2986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1758967"/>
              <a:ext cx="2000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2472267" y="3586944"/>
            <a:ext cx="2540000" cy="1713061"/>
            <a:chOff x="197386" y="3893695"/>
            <a:chExt cx="4699648" cy="2951748"/>
          </a:xfrm>
        </p:grpSpPr>
        <p:pic>
          <p:nvPicPr>
            <p:cNvPr id="27" name="Picture 7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90" t="6748" r="5078" b="5740"/>
            <a:stretch/>
          </p:blipFill>
          <p:spPr bwMode="auto">
            <a:xfrm>
              <a:off x="405245" y="3893695"/>
              <a:ext cx="4491789" cy="2951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86" y="4740919"/>
              <a:ext cx="2000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7936</TotalTime>
  <Words>202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1_Тема Office</vt:lpstr>
      <vt:lpstr>CorelDRAW.Graphic.10</vt:lpstr>
      <vt:lpstr>Оценка вклада озер Западной Сибири в круговорот углерода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Dima</cp:lastModifiedBy>
  <cp:revision>641</cp:revision>
  <cp:lastPrinted>2020-01-14T01:52:00Z</cp:lastPrinted>
  <dcterms:created xsi:type="dcterms:W3CDTF">2019-05-20T10:35:54Z</dcterms:created>
  <dcterms:modified xsi:type="dcterms:W3CDTF">2021-12-15T05:37:25Z</dcterms:modified>
</cp:coreProperties>
</file>