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008A3E"/>
    <a:srgbClr val="FF3300"/>
    <a:srgbClr val="F43F06"/>
    <a:srgbClr val="00CC00"/>
    <a:srgbClr val="ECE890"/>
    <a:srgbClr val="B5C9F1"/>
    <a:srgbClr val="18397A"/>
    <a:srgbClr val="1B4089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>
        <p:scale>
          <a:sx n="100" d="100"/>
          <a:sy n="100" d="100"/>
        </p:scale>
        <p:origin x="-557" y="634"/>
      </p:cViewPr>
      <p:guideLst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7047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7047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384"/>
            <a:ext cx="5438775" cy="4468654"/>
          </a:xfrm>
          <a:prstGeom prst="rect">
            <a:avLst/>
          </a:prstGeom>
        </p:spPr>
        <p:txBody>
          <a:bodyPr vert="horz" lIns="91467" tIns="45734" rIns="91467" bIns="4573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180"/>
            <a:ext cx="2946400" cy="497046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31180"/>
            <a:ext cx="2946400" cy="497046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184666"/>
            <a:ext cx="10270067" cy="81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водных и экологических проблем СО 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РАН, </a:t>
            </a:r>
            <a:endParaRPr lang="ru-RU" sz="2400" dirty="0" smtClean="0">
              <a:solidFill>
                <a:srgbClr val="5B9BD5">
                  <a:lumMod val="50000"/>
                </a:srgbClr>
              </a:solidFill>
              <a:latin typeface="Calibri"/>
            </a:endParaRPr>
          </a:p>
          <a:p>
            <a:pPr marL="0" lvl="0">
              <a:defRPr/>
            </a:pP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космических исследований РАН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24913" y="1633828"/>
            <a:ext cx="3089265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 </a:t>
            </a:r>
            <a:r>
              <a:rPr lang="ru-RU" sz="1400" b="1" i="1" dirty="0" smtClean="0">
                <a:ea typeface="Verdana" pitchFamily="34" charset="0"/>
              </a:rPr>
              <a:t>В.В</a:t>
            </a:r>
            <a:r>
              <a:rPr lang="ru-RU" sz="1400" b="1" i="1" dirty="0">
                <a:ea typeface="Verdana" pitchFamily="34" charset="0"/>
              </a:rPr>
              <a:t>. </a:t>
            </a:r>
            <a:r>
              <a:rPr lang="ru-RU" sz="1400" b="1" i="1" dirty="0" smtClean="0">
                <a:ea typeface="Verdana" pitchFamily="34" charset="0"/>
              </a:rPr>
              <a:t>Тихонов, </a:t>
            </a:r>
            <a:r>
              <a:rPr lang="ru-RU" sz="1400" b="1" i="1" dirty="0">
                <a:ea typeface="Verdana" pitchFamily="34" charset="0"/>
              </a:rPr>
              <a:t>А.Н. Романов </a:t>
            </a:r>
            <a:r>
              <a:rPr lang="ru-RU" sz="1400" b="1" i="1" dirty="0" smtClean="0">
                <a:ea typeface="Verdana" pitchFamily="34" charset="0"/>
              </a:rPr>
              <a:t> </a:t>
            </a:r>
            <a:r>
              <a:rPr lang="ru-RU" sz="1400" b="1" i="1" dirty="0">
                <a:ea typeface="Verdana" pitchFamily="34" charset="0"/>
              </a:rPr>
              <a:t>И.В. </a:t>
            </a:r>
            <a:r>
              <a:rPr lang="ru-RU" sz="1400" b="1" i="1" dirty="0" smtClean="0">
                <a:ea typeface="Verdana" pitchFamily="34" charset="0"/>
              </a:rPr>
              <a:t>Хвостов, </a:t>
            </a:r>
            <a:r>
              <a:rPr lang="ru-RU" sz="1400" b="1" i="1" dirty="0">
                <a:ea typeface="Verdana" pitchFamily="34" charset="0"/>
              </a:rPr>
              <a:t>Е.А. </a:t>
            </a:r>
            <a:r>
              <a:rPr lang="ru-RU" sz="1400" b="1" i="1" dirty="0" smtClean="0">
                <a:ea typeface="Verdana" pitchFamily="34" charset="0"/>
              </a:rPr>
              <a:t>Шарков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19" y="6113979"/>
            <a:ext cx="11594759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b="1" i="0" dirty="0">
                <a:solidFill>
                  <a:srgbClr val="163470"/>
                </a:solidFill>
              </a:rPr>
              <a:t>Публикации</a:t>
            </a:r>
            <a:r>
              <a:rPr lang="ru-RU" sz="1050" b="1" i="0" dirty="0" smtClean="0">
                <a:solidFill>
                  <a:srgbClr val="163470"/>
                </a:solidFill>
              </a:rPr>
              <a:t>: </a:t>
            </a:r>
            <a:r>
              <a:rPr lang="en-US" sz="1050" b="1" dirty="0" smtClean="0">
                <a:solidFill>
                  <a:srgbClr val="163470"/>
                </a:solidFill>
              </a:rPr>
              <a:t>Tikhonov </a:t>
            </a:r>
            <a:r>
              <a:rPr lang="en-US" sz="1050" b="1" dirty="0">
                <a:solidFill>
                  <a:srgbClr val="163470"/>
                </a:solidFill>
              </a:rPr>
              <a:t>V.V., </a:t>
            </a:r>
            <a:r>
              <a:rPr lang="en-US" sz="1050" b="1" dirty="0" err="1">
                <a:solidFill>
                  <a:srgbClr val="163470"/>
                </a:solidFill>
              </a:rPr>
              <a:t>Khvostov</a:t>
            </a:r>
            <a:r>
              <a:rPr lang="en-US" sz="1050" b="1" dirty="0">
                <a:solidFill>
                  <a:srgbClr val="163470"/>
                </a:solidFill>
              </a:rPr>
              <a:t> I.V., Romanov A.N., </a:t>
            </a:r>
            <a:r>
              <a:rPr lang="en-US" sz="1050" b="1" dirty="0" err="1">
                <a:solidFill>
                  <a:srgbClr val="163470"/>
                </a:solidFill>
              </a:rPr>
              <a:t>Sharkov</a:t>
            </a:r>
            <a:r>
              <a:rPr lang="en-US" sz="1050" b="1" dirty="0">
                <a:solidFill>
                  <a:srgbClr val="163470"/>
                </a:solidFill>
              </a:rPr>
              <a:t> E.A., </a:t>
            </a:r>
            <a:r>
              <a:rPr lang="en-US" sz="1050" b="1" dirty="0" err="1" smtClean="0">
                <a:solidFill>
                  <a:srgbClr val="163470"/>
                </a:solidFill>
              </a:rPr>
              <a:t>Boyarskii</a:t>
            </a:r>
            <a:r>
              <a:rPr lang="en-US" sz="1050" b="1" dirty="0" smtClean="0">
                <a:solidFill>
                  <a:srgbClr val="163470"/>
                </a:solidFill>
              </a:rPr>
              <a:t> </a:t>
            </a:r>
            <a:r>
              <a:rPr lang="en-US" sz="1050" b="1" dirty="0">
                <a:solidFill>
                  <a:srgbClr val="163470"/>
                </a:solidFill>
              </a:rPr>
              <a:t>D.A., </a:t>
            </a:r>
            <a:r>
              <a:rPr lang="en-US" sz="1050" b="1" dirty="0" err="1" smtClean="0">
                <a:solidFill>
                  <a:srgbClr val="163470"/>
                </a:solidFill>
              </a:rPr>
              <a:t>Komarova</a:t>
            </a:r>
            <a:r>
              <a:rPr lang="en-US" sz="1050" b="1" dirty="0" smtClean="0">
                <a:solidFill>
                  <a:srgbClr val="163470"/>
                </a:solidFill>
              </a:rPr>
              <a:t> </a:t>
            </a:r>
            <a:r>
              <a:rPr lang="en-US" sz="1050" b="1" dirty="0">
                <a:solidFill>
                  <a:srgbClr val="163470"/>
                </a:solidFill>
              </a:rPr>
              <a:t>N.Y., </a:t>
            </a:r>
            <a:r>
              <a:rPr lang="en-US" sz="1050" b="1" dirty="0" err="1" smtClean="0">
                <a:solidFill>
                  <a:srgbClr val="163470"/>
                </a:solidFill>
              </a:rPr>
              <a:t>Sinitskiy</a:t>
            </a:r>
            <a:r>
              <a:rPr lang="en-US" sz="1050" b="1" dirty="0" smtClean="0">
                <a:solidFill>
                  <a:srgbClr val="163470"/>
                </a:solidFill>
              </a:rPr>
              <a:t> A.I</a:t>
            </a:r>
            <a:r>
              <a:rPr lang="en-US" sz="1050" b="1" dirty="0">
                <a:solidFill>
                  <a:srgbClr val="163470"/>
                </a:solidFill>
              </a:rPr>
              <a:t>. Features of the Intrinsic L-Band Radiation of the Gulf of Ob during the Freeze-Up Period // </a:t>
            </a:r>
            <a:r>
              <a:rPr lang="en-US" sz="1050" b="1" dirty="0" err="1">
                <a:solidFill>
                  <a:srgbClr val="163470"/>
                </a:solidFill>
              </a:rPr>
              <a:t>Izvestiya</a:t>
            </a:r>
            <a:r>
              <a:rPr lang="en-US" sz="1050" b="1" dirty="0">
                <a:solidFill>
                  <a:srgbClr val="163470"/>
                </a:solidFill>
              </a:rPr>
              <a:t> atmospheric and oceanic physics. </a:t>
            </a:r>
            <a:r>
              <a:rPr lang="ru-RU" sz="1050" b="1" dirty="0" smtClean="0">
                <a:solidFill>
                  <a:srgbClr val="163470"/>
                </a:solidFill>
              </a:rPr>
              <a:t>20</a:t>
            </a:r>
            <a:r>
              <a:rPr lang="en-US" sz="1050" b="1" dirty="0" smtClean="0">
                <a:solidFill>
                  <a:srgbClr val="163470"/>
                </a:solidFill>
              </a:rPr>
              <a:t>20</a:t>
            </a:r>
            <a:r>
              <a:rPr lang="ru-RU" sz="1050" b="1" dirty="0" smtClean="0">
                <a:solidFill>
                  <a:srgbClr val="163470"/>
                </a:solidFill>
              </a:rPr>
              <a:t>. </a:t>
            </a:r>
            <a:r>
              <a:rPr lang="ru-RU" sz="1050" b="1" dirty="0">
                <a:solidFill>
                  <a:srgbClr val="163470"/>
                </a:solidFill>
              </a:rPr>
              <a:t>Т. </a:t>
            </a:r>
            <a:r>
              <a:rPr lang="ru-RU" sz="1050" b="1" dirty="0" smtClean="0">
                <a:solidFill>
                  <a:srgbClr val="163470"/>
                </a:solidFill>
              </a:rPr>
              <a:t>5</a:t>
            </a:r>
            <a:r>
              <a:rPr lang="en-US" sz="1050" b="1" dirty="0" smtClean="0">
                <a:solidFill>
                  <a:srgbClr val="163470"/>
                </a:solidFill>
              </a:rPr>
              <a:t>6</a:t>
            </a:r>
            <a:r>
              <a:rPr lang="ru-RU" sz="1050" b="1" dirty="0" smtClean="0">
                <a:solidFill>
                  <a:srgbClr val="163470"/>
                </a:solidFill>
              </a:rPr>
              <a:t>. </a:t>
            </a:r>
            <a:r>
              <a:rPr lang="ru-RU" sz="1050" b="1" dirty="0" err="1">
                <a:solidFill>
                  <a:srgbClr val="163470"/>
                </a:solidFill>
              </a:rPr>
              <a:t>Вып</a:t>
            </a:r>
            <a:r>
              <a:rPr lang="ru-RU" sz="1050" b="1" dirty="0">
                <a:solidFill>
                  <a:srgbClr val="163470"/>
                </a:solidFill>
              </a:rPr>
              <a:t>. 9. С. </a:t>
            </a:r>
            <a:r>
              <a:rPr lang="en-US" sz="1050" b="1" dirty="0" smtClean="0">
                <a:solidFill>
                  <a:srgbClr val="163470"/>
                </a:solidFill>
              </a:rPr>
              <a:t>936</a:t>
            </a:r>
            <a:r>
              <a:rPr lang="ru-RU" sz="1050" b="1" dirty="0" smtClean="0">
                <a:solidFill>
                  <a:srgbClr val="163470"/>
                </a:solidFill>
              </a:rPr>
              <a:t>-</a:t>
            </a:r>
            <a:r>
              <a:rPr lang="en-US" sz="1050" b="1" dirty="0" smtClean="0">
                <a:solidFill>
                  <a:srgbClr val="163470"/>
                </a:solidFill>
              </a:rPr>
              <a:t>949</a:t>
            </a:r>
            <a:r>
              <a:rPr lang="ru-RU" sz="1050" b="1" dirty="0" smtClean="0">
                <a:solidFill>
                  <a:srgbClr val="163470"/>
                </a:solidFill>
              </a:rPr>
              <a:t>. </a:t>
            </a:r>
            <a:r>
              <a:rPr lang="ru-RU" sz="1050" b="1" dirty="0">
                <a:solidFill>
                  <a:srgbClr val="163470"/>
                </a:solidFill>
              </a:rPr>
              <a:t>DOI: </a:t>
            </a:r>
            <a:r>
              <a:rPr lang="en-US" sz="1050" b="1" dirty="0">
                <a:solidFill>
                  <a:srgbClr val="163470"/>
                </a:solidFill>
              </a:rPr>
              <a:t>10.1134/S0001433820090236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099589"/>
            <a:ext cx="6578607" cy="3866871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dirty="0">
                <a:solidFill>
                  <a:srgbClr val="163470"/>
                </a:solidFill>
                <a:latin typeface="+mn-lt"/>
              </a:rPr>
              <a:t>Впервые по данным спутниковой микроволновой радиометрии (радиометр MIRAS, спутник SMOS Европейского космического агентства) определена фронтальная зона смешения соленых и пресных вод подо льдом в Обской губе. Экспериментально доказано, что область контакта с солеными водами Карского моря подвижна, а ее речная граница смещается к концу зимы до 300 км на юг. Установленные закономерности сезонных и межгодовых вариаций яркостной температуры различных участков Обской губы могут быть использованы для оценки гидрологического режима в крупных эстуариях Арктики в зимнее время, а также климатических изменений прилегающих территорий.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163470"/>
                </a:solidFill>
                <a:latin typeface="+mn-lt"/>
              </a:rPr>
              <a:t>Исследования проведены в рамках гос. заданий ИВЭП СО РАН, ИКИ РАН и проекта РФФИ № 20-05-00198-а</a:t>
            </a:r>
            <a:r>
              <a:rPr lang="ru-RU" sz="1600" dirty="0" smtClean="0">
                <a:solidFill>
                  <a:srgbClr val="163470"/>
                </a:solidFill>
                <a:latin typeface="+mn-lt"/>
              </a:rPr>
              <a:t>.</a:t>
            </a:r>
            <a:endParaRPr lang="ru-RU" sz="1600" dirty="0">
              <a:solidFill>
                <a:srgbClr val="163470"/>
              </a:solidFill>
              <a:latin typeface="+mn-lt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01698" y="998220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Обнаружение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фронтальной зоны Обской губы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подо льдом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по данным спутниковой микроволновой радиометрии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9000" y="5318587"/>
            <a:ext cx="4547360" cy="9387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А - распределение солености воды в Обской губе </a:t>
            </a:r>
            <a:r>
              <a:rPr lang="en-US" sz="1100" dirty="0" smtClean="0">
                <a:solidFill>
                  <a:srgbClr val="163470"/>
                </a:solidFill>
              </a:rPr>
              <a:t>[1]</a:t>
            </a:r>
            <a:r>
              <a:rPr lang="ru-RU" sz="1100" dirty="0" smtClean="0">
                <a:solidFill>
                  <a:srgbClr val="163470"/>
                </a:solidFill>
              </a:rPr>
              <a:t>;  Б – сдвиг фронтальной </a:t>
            </a:r>
            <a:r>
              <a:rPr lang="ru-RU" sz="1100" dirty="0">
                <a:solidFill>
                  <a:srgbClr val="163470"/>
                </a:solidFill>
              </a:rPr>
              <a:t>зоны в Обской губе </a:t>
            </a:r>
            <a:r>
              <a:rPr lang="en-US" sz="1100" dirty="0" smtClean="0">
                <a:solidFill>
                  <a:srgbClr val="163470"/>
                </a:solidFill>
              </a:rPr>
              <a:t> </a:t>
            </a:r>
            <a:r>
              <a:rPr lang="ru-RU" sz="1100" dirty="0" smtClean="0">
                <a:solidFill>
                  <a:srgbClr val="163470"/>
                </a:solidFill>
              </a:rPr>
              <a:t>подо  льдом по данным спутниковой микроволновой радиометрии. </a:t>
            </a:r>
            <a:endParaRPr lang="en-US" sz="1100" dirty="0" smtClean="0">
              <a:solidFill>
                <a:srgbClr val="163470"/>
              </a:solidFill>
            </a:endParaRPr>
          </a:p>
          <a:p>
            <a:pPr>
              <a:defRPr/>
            </a:pPr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Войнов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Г.Н. и др. Основные черты гидрологического режима Обской и </a:t>
            </a:r>
            <a:r>
              <a:rPr lang="ru-RU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Тазовской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губ. СПб., 2017. 192 с</a:t>
            </a:r>
            <a:endParaRPr kumimoji="0" lang="ru-RU" sz="1100" b="1" i="1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51" b="30076"/>
          <a:stretch/>
        </p:blipFill>
        <p:spPr>
          <a:xfrm>
            <a:off x="678357" y="30643"/>
            <a:ext cx="1110003" cy="529176"/>
          </a:xfrm>
          <a:prstGeom prst="rect">
            <a:avLst/>
          </a:prstGeom>
        </p:spPr>
      </p:pic>
      <p:pic>
        <p:nvPicPr>
          <p:cNvPr id="14" name="Рисунок 13" descr="C:\DocandSet\ran\Рабочий стол\Соленость Обской губы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99" y="1560852"/>
            <a:ext cx="2253739" cy="3754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C:\DocandSet\ran\Рабочий стол\Фронтальная зона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560" y="1662061"/>
            <a:ext cx="2049780" cy="35521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8122</TotalTime>
  <Words>268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Обнаружение фронтальной зоны Обской губы подо льдом по данным спутниковой микроволновой радиометрии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Dima</cp:lastModifiedBy>
  <cp:revision>648</cp:revision>
  <cp:lastPrinted>2021-12-14T06:41:47Z</cp:lastPrinted>
  <dcterms:created xsi:type="dcterms:W3CDTF">2019-05-20T10:35:54Z</dcterms:created>
  <dcterms:modified xsi:type="dcterms:W3CDTF">2021-12-15T04:47:10Z</dcterms:modified>
</cp:coreProperties>
</file>